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Lora"/>
      <p:regular r:id="rId34"/>
      <p:bold r:id="rId35"/>
      <p:italic r:id="rId36"/>
      <p:boldItalic r:id="rId37"/>
    </p:embeddedFont>
    <p:embeddedFont>
      <p:font typeface="Quattrocen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slide" Target="slides/slide16.xml"/><Relationship Id="rId41" Type="http://schemas.openxmlformats.org/officeDocument/2006/relationships/font" Target="fonts/Quattrocento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ora-bold.fntdata"/><Relationship Id="rId12" Type="http://schemas.openxmlformats.org/officeDocument/2006/relationships/slide" Target="slides/slide8.xml"/><Relationship Id="rId34" Type="http://schemas.openxmlformats.org/officeDocument/2006/relationships/font" Target="fonts/Lora-regular.fntdata"/><Relationship Id="rId15" Type="http://schemas.openxmlformats.org/officeDocument/2006/relationships/slide" Target="slides/slide11.xml"/><Relationship Id="rId37" Type="http://schemas.openxmlformats.org/officeDocument/2006/relationships/font" Target="fonts/Lora-boldItalic.fntdata"/><Relationship Id="rId14" Type="http://schemas.openxmlformats.org/officeDocument/2006/relationships/slide" Target="slides/slide10.xml"/><Relationship Id="rId36" Type="http://schemas.openxmlformats.org/officeDocument/2006/relationships/font" Target="fonts/Lora-italic.fntdata"/><Relationship Id="rId17" Type="http://schemas.openxmlformats.org/officeDocument/2006/relationships/slide" Target="slides/slide13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12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413bfda32_1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413bfda3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5531d391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a5531d39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5531d3919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a5531d39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413bfda32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a413bfda3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13bfda32_1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13bfda3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13bfda32_1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a413bfda3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413bfda32_1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413bfda32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413bfda32_1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413bfda3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413bfda32_1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a413bfda32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13bfda32_1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413bfda32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413bfda32_1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413bfda3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413bfda32_1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a413bfda32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413bfda32_1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413bfda32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413bfda32_1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413bfda32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13bfda32_1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13bfda32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413bfda32_1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413bfda32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413bfda32_1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413bfda32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413bfda32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a413bfda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413bfda32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a413bfda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413bfda32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a413bfda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413bfda32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a413bfda3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413bfda32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a413bfda3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4" name="Google Shape;64;p11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1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6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1" name="Google Shape;41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9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8" name="Google Shape;58;p1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adityadesai13/used-car-dataset-ford-and-merced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/>
        </p:nvSpPr>
        <p:spPr>
          <a:xfrm>
            <a:off x="567150" y="-518250"/>
            <a:ext cx="71145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UK’s Used Cars</a:t>
            </a:r>
            <a:r>
              <a:rPr b="1" lang="en"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Case Study: From Multivariant Data Analysis to</a:t>
            </a:r>
            <a:endParaRPr b="1"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Predictive Modeling</a:t>
            </a:r>
            <a:endParaRPr b="1"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3474300" y="3690750"/>
            <a:ext cx="5669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Soukaïna Mahboub Mehboub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ADEI Q1 2023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FIB - UPC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00" y="111225"/>
            <a:ext cx="7314374" cy="3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5096375" y="1052250"/>
            <a:ext cx="4272000" cy="2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4">
            <a:alphaModFix/>
          </a:blip>
          <a:srcRect b="0" l="18932" r="16052" t="0"/>
          <a:stretch/>
        </p:blipFill>
        <p:spPr>
          <a:xfrm>
            <a:off x="212025" y="2057525"/>
            <a:ext cx="2929051" cy="27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-84500" y="914100"/>
            <a:ext cx="20817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2275" y="461875"/>
            <a:ext cx="5200824" cy="1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125" y="1965350"/>
            <a:ext cx="4302691" cy="30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title"/>
          </p:nvPr>
        </p:nvSpPr>
        <p:spPr>
          <a:xfrm>
            <a:off x="212025" y="541400"/>
            <a:ext cx="1301100" cy="6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200">
                <a:highlight>
                  <a:schemeClr val="accent1"/>
                </a:highlight>
              </a:rPr>
              <a:t>PCA</a:t>
            </a:r>
            <a:endParaRPr sz="4700"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1724" cy="26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525" y="2842125"/>
            <a:ext cx="4449704" cy="1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5096375" y="1052250"/>
            <a:ext cx="4272000" cy="2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-84500" y="914100"/>
            <a:ext cx="20817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267000" y="195875"/>
            <a:ext cx="1437000" cy="6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200">
                <a:highlight>
                  <a:schemeClr val="accent1"/>
                </a:highlight>
              </a:rPr>
              <a:t> </a:t>
            </a:r>
            <a:r>
              <a:rPr lang="en" sz="4200">
                <a:highlight>
                  <a:schemeClr val="accent1"/>
                </a:highlight>
              </a:rPr>
              <a:t>CA </a:t>
            </a:r>
            <a:r>
              <a:rPr lang="en" sz="4200">
                <a:solidFill>
                  <a:schemeClr val="accent1"/>
                </a:solidFill>
                <a:highlight>
                  <a:schemeClr val="accent1"/>
                </a:highlight>
              </a:rPr>
              <a:t>:</a:t>
            </a:r>
            <a:r>
              <a:rPr lang="en" sz="4200">
                <a:highlight>
                  <a:schemeClr val="accent1"/>
                </a:highlight>
              </a:rPr>
              <a:t>  </a:t>
            </a:r>
            <a:endParaRPr sz="4700">
              <a:highlight>
                <a:schemeClr val="accent1"/>
              </a:highlight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759000" y="286800"/>
            <a:ext cx="3738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f.Price VS f.Year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0" y="1478425"/>
            <a:ext cx="4129265" cy="32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615" y="286800"/>
            <a:ext cx="40481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665" y="1463850"/>
            <a:ext cx="4278875" cy="3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5096375" y="1052250"/>
            <a:ext cx="4272000" cy="2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-84500" y="914100"/>
            <a:ext cx="20817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267000" y="195875"/>
            <a:ext cx="1437000" cy="6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200">
                <a:highlight>
                  <a:schemeClr val="accent1"/>
                </a:highlight>
              </a:rPr>
              <a:t> CA </a:t>
            </a:r>
            <a:r>
              <a:rPr lang="en" sz="4200">
                <a:solidFill>
                  <a:schemeClr val="accent1"/>
                </a:solidFill>
                <a:highlight>
                  <a:schemeClr val="accent1"/>
                </a:highlight>
              </a:rPr>
              <a:t>:</a:t>
            </a:r>
            <a:r>
              <a:rPr lang="en" sz="4200">
                <a:highlight>
                  <a:schemeClr val="accent1"/>
                </a:highlight>
              </a:rPr>
              <a:t>  </a:t>
            </a:r>
            <a:endParaRPr sz="4700">
              <a:highlight>
                <a:schemeClr val="accent1"/>
              </a:highlight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759000" y="286800"/>
            <a:ext cx="3738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f.Price VS f.Mileage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38" y="411450"/>
            <a:ext cx="4362450" cy="100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25" y="1798275"/>
            <a:ext cx="4591074" cy="28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999" y="1814538"/>
            <a:ext cx="4083201" cy="284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5096375" y="1052250"/>
            <a:ext cx="4272000" cy="2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0" y="914100"/>
            <a:ext cx="19971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235075" y="318625"/>
            <a:ext cx="1639200" cy="6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200">
                <a:highlight>
                  <a:schemeClr val="accent1"/>
                </a:highlight>
              </a:rPr>
              <a:t>M</a:t>
            </a:r>
            <a:r>
              <a:rPr lang="en" sz="4200">
                <a:highlight>
                  <a:schemeClr val="accent1"/>
                </a:highlight>
              </a:rPr>
              <a:t>CA</a:t>
            </a:r>
            <a:endParaRPr sz="4700">
              <a:highlight>
                <a:schemeClr val="accent1"/>
              </a:highlight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850" y="200513"/>
            <a:ext cx="5155475" cy="8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0" y="1142487"/>
            <a:ext cx="2794475" cy="368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400" y="1204950"/>
            <a:ext cx="3087100" cy="35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217" y="1488589"/>
            <a:ext cx="3438459" cy="32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0" y="117500"/>
            <a:ext cx="5301424" cy="7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00" y="3287650"/>
            <a:ext cx="6911850" cy="17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26250"/>
            <a:ext cx="7193632" cy="21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5096375" y="1052250"/>
            <a:ext cx="4272000" cy="2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0" y="914100"/>
            <a:ext cx="19971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15875" y="0"/>
            <a:ext cx="5080500" cy="9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100">
                <a:highlight>
                  <a:schemeClr val="accent1"/>
                </a:highlight>
              </a:rPr>
              <a:t>K-Means Clustering</a:t>
            </a:r>
            <a:endParaRPr sz="3600">
              <a:highlight>
                <a:schemeClr val="accent1"/>
              </a:highlight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5" y="1585697"/>
            <a:ext cx="4271999" cy="276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724" y="1463850"/>
            <a:ext cx="4358876" cy="28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Summary of clusters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0" y="1517700"/>
            <a:ext cx="18525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1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Non-Audi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newer cars (2019-2020),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tax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medium-sized engines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predominantly diesel</a:t>
            </a:r>
            <a:endParaRPr sz="1500"/>
          </a:p>
        </p:txBody>
      </p:sp>
      <p:sp>
        <p:nvSpPr>
          <p:cNvPr id="241" name="Google Shape;241;p28"/>
          <p:cNvSpPr txBox="1"/>
          <p:nvPr>
            <p:ph idx="2" type="body"/>
          </p:nvPr>
        </p:nvSpPr>
        <p:spPr>
          <a:xfrm>
            <a:off x="1673200" y="1517700"/>
            <a:ext cx="18525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2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mpg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Expensive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mostly petrol</a:t>
            </a:r>
            <a:endParaRPr sz="1500"/>
          </a:p>
        </p:txBody>
      </p:sp>
      <p:sp>
        <p:nvSpPr>
          <p:cNvPr id="242" name="Google Shape;242;p28"/>
          <p:cNvSpPr txBox="1"/>
          <p:nvPr>
            <p:ph idx="3" type="body"/>
          </p:nvPr>
        </p:nvSpPr>
        <p:spPr>
          <a:xfrm>
            <a:off x="3413100" y="1517700"/>
            <a:ext cx="1977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3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Low-tax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mixed engine sizes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predominantly diesel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Old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less expensive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mpg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8"/>
          <p:cNvSpPr txBox="1"/>
          <p:nvPr>
            <p:ph idx="3" type="body"/>
          </p:nvPr>
        </p:nvSpPr>
        <p:spPr>
          <a:xfrm>
            <a:off x="5536175" y="1517700"/>
            <a:ext cx="1778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4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old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low-priced vehicles,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mainly Mercedes and BMW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245" name="Google Shape;245;p28"/>
          <p:cNvSpPr txBox="1"/>
          <p:nvPr>
            <p:ph idx="3" type="body"/>
          </p:nvPr>
        </p:nvSpPr>
        <p:spPr>
          <a:xfrm>
            <a:off x="6971375" y="1517700"/>
            <a:ext cx="1778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5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tax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old models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MPG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9"/>
          <p:cNvSpPr txBox="1"/>
          <p:nvPr>
            <p:ph idx="4294967295" type="title"/>
          </p:nvPr>
        </p:nvSpPr>
        <p:spPr>
          <a:xfrm>
            <a:off x="15875" y="0"/>
            <a:ext cx="5080500" cy="9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100">
                <a:highlight>
                  <a:schemeClr val="accent1"/>
                </a:highlight>
              </a:rPr>
              <a:t>Hierarchical</a:t>
            </a:r>
            <a:r>
              <a:rPr lang="en" sz="3100">
                <a:highlight>
                  <a:schemeClr val="accent1"/>
                </a:highlight>
              </a:rPr>
              <a:t> Clustering</a:t>
            </a:r>
            <a:endParaRPr sz="3600">
              <a:highlight>
                <a:schemeClr val="accent1"/>
              </a:highlight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450"/>
            <a:ext cx="4197171" cy="38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421" y="1179900"/>
            <a:ext cx="3888855" cy="349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0" y="751550"/>
            <a:ext cx="3960001" cy="36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776" y="859100"/>
            <a:ext cx="4703750" cy="298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1326275" y="1076687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 Introduction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IS OUR DATA?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A 5,000 sample from a 100,000 UK used car dataset.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IS OUR GOAL?</a:t>
            </a:r>
            <a:endParaRPr b="1"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Analyse our data to build good forecasting models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STEPS TO FOLLOW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EDA &amp; Data Quality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Imputation &amp; Profiling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PCA &amp; CA &amp; MCA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Clustering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Forecasting Modelling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Lora"/>
                <a:ea typeface="Lora"/>
                <a:cs typeface="Lora"/>
                <a:sym typeface="Lora"/>
              </a:rPr>
              <a:t>Source of the dataset: 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https://www.kaggle.com/adityadesai13/used-car-dataset-ford-and-mercedes</a:t>
            </a:r>
            <a:endParaRPr b="0" i="1" sz="11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Summary of clusters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0" y="1517700"/>
            <a:ext cx="18525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1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new/nearly new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mileage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Moderate mpg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expensive</a:t>
            </a:r>
            <a:endParaRPr sz="1500"/>
          </a:p>
        </p:txBody>
      </p:sp>
      <p:sp>
        <p:nvSpPr>
          <p:cNvPr id="267" name="Google Shape;267;p31"/>
          <p:cNvSpPr txBox="1"/>
          <p:nvPr>
            <p:ph idx="2" type="body"/>
          </p:nvPr>
        </p:nvSpPr>
        <p:spPr>
          <a:xfrm>
            <a:off x="1673200" y="1517700"/>
            <a:ext cx="18525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2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expensive.</a:t>
            </a:r>
            <a:endParaRPr sz="1500"/>
          </a:p>
        </p:txBody>
      </p:sp>
      <p:sp>
        <p:nvSpPr>
          <p:cNvPr id="268" name="Google Shape;268;p31"/>
          <p:cNvSpPr txBox="1"/>
          <p:nvPr>
            <p:ph idx="3" type="body"/>
          </p:nvPr>
        </p:nvSpPr>
        <p:spPr>
          <a:xfrm>
            <a:off x="3413100" y="1517700"/>
            <a:ext cx="1977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3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Older vehicles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mileage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fuel efficiency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affordable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1"/>
          <p:cNvSpPr txBox="1"/>
          <p:nvPr>
            <p:ph idx="3" type="body"/>
          </p:nvPr>
        </p:nvSpPr>
        <p:spPr>
          <a:xfrm>
            <a:off x="5259650" y="1517700"/>
            <a:ext cx="1778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4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tax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expensive cars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moderate MPG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Old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271" name="Google Shape;271;p31"/>
          <p:cNvSpPr txBox="1"/>
          <p:nvPr>
            <p:ph idx="3" type="body"/>
          </p:nvPr>
        </p:nvSpPr>
        <p:spPr>
          <a:xfrm>
            <a:off x="6971375" y="1517700"/>
            <a:ext cx="1778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5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old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Low-priced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tax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Diesel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MPG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manual transmission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238125" y="215075"/>
            <a:ext cx="5400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Hierarchical Clustering from MCA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00" y="1278096"/>
            <a:ext cx="3856200" cy="386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29" y="1616070"/>
            <a:ext cx="3856200" cy="340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0" y="376425"/>
            <a:ext cx="4316976" cy="2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425" y="190800"/>
            <a:ext cx="3787851" cy="36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Summary of clusters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0" y="1517700"/>
            <a:ext cx="18525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1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Small engine sizes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Petrol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manual transmission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Volkswagen dominant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MPG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cheap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tax </a:t>
            </a:r>
            <a:endParaRPr sz="1500"/>
          </a:p>
        </p:txBody>
      </p:sp>
      <p:sp>
        <p:nvSpPr>
          <p:cNvPr id="293" name="Google Shape;293;p34"/>
          <p:cNvSpPr txBox="1"/>
          <p:nvPr>
            <p:ph idx="2" type="body"/>
          </p:nvPr>
        </p:nvSpPr>
        <p:spPr>
          <a:xfrm>
            <a:off x="1673200" y="1517700"/>
            <a:ext cx="18525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2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Medium-sized engines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Diesel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BMW dominant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Hybrid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manual transmission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tax </a:t>
            </a:r>
            <a:endParaRPr sz="1500"/>
          </a:p>
        </p:txBody>
      </p:sp>
      <p:sp>
        <p:nvSpPr>
          <p:cNvPr id="294" name="Google Shape;294;p34"/>
          <p:cNvSpPr txBox="1"/>
          <p:nvPr>
            <p:ph idx="3" type="body"/>
          </p:nvPr>
        </p:nvSpPr>
        <p:spPr>
          <a:xfrm>
            <a:off x="3413100" y="1517700"/>
            <a:ext cx="1977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3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Medium tax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high MPG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diesel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affordable or cheap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Manual transmission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medium-size engines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t/>
            </a:r>
            <a:endParaRPr sz="1500"/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4"/>
          <p:cNvSpPr txBox="1"/>
          <p:nvPr>
            <p:ph idx="3" type="body"/>
          </p:nvPr>
        </p:nvSpPr>
        <p:spPr>
          <a:xfrm>
            <a:off x="5213550" y="1517700"/>
            <a:ext cx="1778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4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Low MPG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expensive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Petrol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high tax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automatic transmission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Audi prominent.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t/>
            </a:r>
            <a:endParaRPr sz="1500"/>
          </a:p>
        </p:txBody>
      </p:sp>
      <p:sp>
        <p:nvSpPr>
          <p:cNvPr id="297" name="Google Shape;297;p34"/>
          <p:cNvSpPr txBox="1"/>
          <p:nvPr>
            <p:ph idx="3" type="body"/>
          </p:nvPr>
        </p:nvSpPr>
        <p:spPr>
          <a:xfrm>
            <a:off x="6991650" y="1517700"/>
            <a:ext cx="20544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highlight>
                  <a:schemeClr val="accent1"/>
                </a:highlight>
              </a:rPr>
              <a:t>Cluster 5</a:t>
            </a:r>
            <a:endParaRPr b="1" sz="1500">
              <a:highlight>
                <a:schemeClr val="accent1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diesel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large engines 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medium -low taxes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very high MPG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automatic/semi-automatic transmissions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122925" y="107550"/>
            <a:ext cx="409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Predictive Modeling  </a:t>
            </a:r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0" y="1390350"/>
            <a:ext cx="4333424" cy="32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924" y="1390350"/>
            <a:ext cx="4422526" cy="2921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442325" y="596863"/>
            <a:ext cx="36909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numeric target - linear regression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5" y="590250"/>
            <a:ext cx="4997249" cy="14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75" y="2088832"/>
            <a:ext cx="4641842" cy="57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117" y="2148969"/>
            <a:ext cx="3821116" cy="244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122925" y="107550"/>
            <a:ext cx="409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Predictive Modeling  </a:t>
            </a:r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7" y="2409061"/>
            <a:ext cx="5538431" cy="191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24" y="769349"/>
            <a:ext cx="5485237" cy="18015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4743025" y="207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target - Audi?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0" y="167750"/>
            <a:ext cx="4556300" cy="12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50" y="1496429"/>
            <a:ext cx="4155021" cy="83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0" y="2572350"/>
            <a:ext cx="3555190" cy="106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95" y="3637983"/>
            <a:ext cx="4788954" cy="120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Predictive Power</a:t>
            </a:r>
            <a:endParaRPr sz="3000"/>
          </a:p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3786113" y="2957400"/>
            <a:ext cx="27261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well the model is at correctly identifying positive instances?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6508425" y="1459688"/>
            <a:ext cx="2685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well the model is at correctly identifying?</a:t>
            </a:r>
            <a:endParaRPr sz="17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3673225" y="1459700"/>
            <a:ext cx="293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Model’s Overall Accuracy</a:t>
            </a:r>
            <a:endParaRPr b="1" sz="17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335" y="4015073"/>
            <a:ext cx="2273667" cy="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725" y="2136750"/>
            <a:ext cx="2271248" cy="73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126" y="1902932"/>
            <a:ext cx="2522412" cy="69796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6591875" y="3362450"/>
            <a:ext cx="26856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model shows stronger predictive accuracy for non-Audi vehicles than for Audi cars.</a:t>
            </a:r>
            <a:endParaRPr b="1" sz="3000">
              <a:solidFill>
                <a:schemeClr val="dk1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2351384"/>
            <a:ext cx="3405700" cy="10110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7" name="Google Shape;347;p39"/>
          <p:cNvCxnSpPr>
            <a:stCxn id="341" idx="3"/>
          </p:cNvCxnSpPr>
          <p:nvPr/>
        </p:nvCxnSpPr>
        <p:spPr>
          <a:xfrm flipH="1">
            <a:off x="6582025" y="1656500"/>
            <a:ext cx="30000" cy="32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4294967295" type="subTitle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Any </a:t>
            </a:r>
            <a:r>
              <a:rPr b="1" i="1" lang="en" sz="36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b="1" i="1" lang="en" sz="36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?</a:t>
            </a:r>
            <a:endParaRPr b="1" i="1" sz="36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3" name="Google Shape;353;p4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40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b="1" i="0" sz="60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5" name="Google Shape;355;p4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4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4"/>
          <p:cNvCxnSpPr/>
          <p:nvPr/>
        </p:nvCxnSpPr>
        <p:spPr>
          <a:xfrm flipH="1" rot="10800000">
            <a:off x="15700" y="604050"/>
            <a:ext cx="1650000" cy="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4"/>
          <p:cNvSpPr txBox="1"/>
          <p:nvPr>
            <p:ph idx="4294967295" type="ctrTitle"/>
          </p:nvPr>
        </p:nvSpPr>
        <p:spPr>
          <a:xfrm>
            <a:off x="1060250" y="244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200">
                <a:highlight>
                  <a:schemeClr val="accent1"/>
                </a:highlight>
              </a:rPr>
              <a:t>Data Set Overview</a:t>
            </a:r>
            <a:endParaRPr b="1" i="0" sz="3200" u="none" cap="none" strike="noStrike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5355525" y="604650"/>
            <a:ext cx="3816300" cy="15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25" y="988625"/>
            <a:ext cx="5694555" cy="23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38" y="3305765"/>
            <a:ext cx="5694561" cy="159501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775825" y="998600"/>
            <a:ext cx="5694600" cy="390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4294967295" type="subTitle"/>
          </p:nvPr>
        </p:nvSpPr>
        <p:spPr>
          <a:xfrm>
            <a:off x="2706775" y="2276650"/>
            <a:ext cx="502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t/>
            </a:r>
            <a:endParaRPr b="1" i="1" sz="3600" u="none" cap="none" strike="noStrike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15700" y="604650"/>
            <a:ext cx="2849400" cy="5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4160525" y="601975"/>
            <a:ext cx="5011200" cy="18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508350" y="1819150"/>
            <a:ext cx="2758500" cy="16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Factorization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Missings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Outliers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Multivariant Outliers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7825" l="0" r="0" t="0"/>
          <a:stretch/>
        </p:blipFill>
        <p:spPr>
          <a:xfrm>
            <a:off x="3699550" y="2983400"/>
            <a:ext cx="4944351" cy="21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625" y="998425"/>
            <a:ext cx="3469201" cy="21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4294967295" type="ctrTitle"/>
          </p:nvPr>
        </p:nvSpPr>
        <p:spPr>
          <a:xfrm>
            <a:off x="1075275" y="2340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2250"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Exploratory Data Analysis &amp; Data Quality</a:t>
            </a:r>
            <a:endParaRPr b="1" i="0" sz="3200" u="none" cap="none" strike="noStrike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6"/>
          <p:cNvCxnSpPr/>
          <p:nvPr/>
        </p:nvCxnSpPr>
        <p:spPr>
          <a:xfrm>
            <a:off x="15700" y="604650"/>
            <a:ext cx="2361900" cy="1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>
            <p:ph idx="4294967295" type="ctrTitle"/>
          </p:nvPr>
        </p:nvSpPr>
        <p:spPr>
          <a:xfrm>
            <a:off x="1060250" y="2430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400">
                <a:highlight>
                  <a:schemeClr val="accent1"/>
                </a:highlight>
              </a:rPr>
              <a:t>Summary</a:t>
            </a:r>
            <a:endParaRPr b="1" i="0" sz="3400" u="none" cap="none" strike="noStrike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2" name="Google Shape;112;p16"/>
          <p:cNvCxnSpPr/>
          <p:nvPr/>
        </p:nvCxnSpPr>
        <p:spPr>
          <a:xfrm>
            <a:off x="4655825" y="617225"/>
            <a:ext cx="45159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5347" l="5678" r="0" t="0"/>
          <a:stretch/>
        </p:blipFill>
        <p:spPr>
          <a:xfrm>
            <a:off x="251500" y="1046900"/>
            <a:ext cx="2659349" cy="20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850" y="1046900"/>
            <a:ext cx="2851924" cy="21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172" y="1046900"/>
            <a:ext cx="2982903" cy="21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475" y="3513100"/>
            <a:ext cx="6850375" cy="14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147655" y="305674"/>
            <a:ext cx="331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IMPUTATION</a:t>
            </a:r>
            <a:endParaRPr/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252950" y="4388300"/>
            <a:ext cx="43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Same for categorical variables using inputMCA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882150" y="1225486"/>
            <a:ext cx="47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2610" l="0" r="0" t="0"/>
          <a:stretch/>
        </p:blipFill>
        <p:spPr>
          <a:xfrm>
            <a:off x="4534975" y="1517975"/>
            <a:ext cx="4475525" cy="23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5" y="1541174"/>
            <a:ext cx="4277374" cy="23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52945" y="909576"/>
            <a:ext cx="4899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</a:t>
            </a:r>
            <a:r>
              <a:rPr lang="en"/>
              <a:t>or numerical variables using inputPCA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8"/>
          <p:cNvCxnSpPr/>
          <p:nvPr/>
        </p:nvCxnSpPr>
        <p:spPr>
          <a:xfrm flipH="1" rot="10800000">
            <a:off x="15700" y="604050"/>
            <a:ext cx="1650000" cy="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8"/>
          <p:cNvSpPr txBox="1"/>
          <p:nvPr>
            <p:ph idx="4294967295" type="ctrTitle"/>
          </p:nvPr>
        </p:nvSpPr>
        <p:spPr>
          <a:xfrm>
            <a:off x="1060250" y="2430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200">
                <a:highlight>
                  <a:schemeClr val="accent1"/>
                </a:highlight>
              </a:rPr>
              <a:t>DISCRETISATION</a:t>
            </a:r>
            <a:endParaRPr b="1" i="0" sz="3200" u="none" cap="none" strike="noStrike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5355525" y="604650"/>
            <a:ext cx="3816300" cy="15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00" y="1647538"/>
            <a:ext cx="4611074" cy="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0" y="1009862"/>
            <a:ext cx="3106450" cy="5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204175" y="1042888"/>
            <a:ext cx="4629900" cy="170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5">
            <a:alphaModFix/>
          </a:blip>
          <a:srcRect b="0" l="0" r="4942" t="0"/>
          <a:stretch/>
        </p:blipFill>
        <p:spPr>
          <a:xfrm>
            <a:off x="741375" y="3152100"/>
            <a:ext cx="8402627" cy="165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9"/>
          <p:cNvCxnSpPr/>
          <p:nvPr/>
        </p:nvCxnSpPr>
        <p:spPr>
          <a:xfrm flipH="1" rot="10800000">
            <a:off x="15700" y="596850"/>
            <a:ext cx="2041800" cy="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9"/>
          <p:cNvSpPr txBox="1"/>
          <p:nvPr>
            <p:ph idx="4294967295" type="ctrTitle"/>
          </p:nvPr>
        </p:nvSpPr>
        <p:spPr>
          <a:xfrm>
            <a:off x="1924050" y="0"/>
            <a:ext cx="4405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200"/>
              <a:t>Profiling with </a:t>
            </a:r>
            <a:r>
              <a:rPr lang="en" sz="3200">
                <a:highlight>
                  <a:srgbClr val="FFCD00"/>
                </a:highlight>
              </a:rPr>
              <a:t>Price </a:t>
            </a:r>
            <a:endParaRPr b="1" i="0" sz="32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>
            <a:off x="6156500" y="620350"/>
            <a:ext cx="3015600" cy="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0" y="854388"/>
            <a:ext cx="3548425" cy="19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325" y="854400"/>
            <a:ext cx="4294126" cy="17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89300"/>
            <a:ext cx="4257381" cy="1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0"/>
          <p:cNvCxnSpPr/>
          <p:nvPr/>
        </p:nvCxnSpPr>
        <p:spPr>
          <a:xfrm flipH="1" rot="10800000">
            <a:off x="15700" y="596850"/>
            <a:ext cx="2041800" cy="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0"/>
          <p:cNvSpPr txBox="1"/>
          <p:nvPr>
            <p:ph idx="4294967295" type="ctrTitle"/>
          </p:nvPr>
        </p:nvSpPr>
        <p:spPr>
          <a:xfrm>
            <a:off x="1924050" y="0"/>
            <a:ext cx="44052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200"/>
              <a:t>Profiling with </a:t>
            </a:r>
            <a:r>
              <a:rPr lang="en" sz="3200">
                <a:highlight>
                  <a:srgbClr val="FFCD00"/>
                </a:highlight>
              </a:rPr>
              <a:t>Audi</a:t>
            </a:r>
            <a:r>
              <a:rPr lang="en" sz="3200">
                <a:highlight>
                  <a:srgbClr val="FFCD00"/>
                </a:highlight>
              </a:rPr>
              <a:t> </a:t>
            </a:r>
            <a:endParaRPr b="1" i="0" sz="32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>
            <a:off x="6156500" y="620350"/>
            <a:ext cx="3015600" cy="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25" y="1116500"/>
            <a:ext cx="4070475" cy="17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421" y="921950"/>
            <a:ext cx="3138429" cy="19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